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84B555-AA60-F263-9588-E10980BFC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40E23E2-3E6B-B6CB-3D07-6C09BAFA9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3DA0DB7-6937-F8F8-376D-9DE89396D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A382E44-B2AC-4B85-82DC-AE5BDC9F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615AF86-34B2-32A5-E0DE-40C1DE88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103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CD22FC-3E5B-3FC6-15E8-D121D9BEF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DA26979-B6D4-C9C7-C251-490763239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87F9BFE-C6CA-A6A1-D325-0F50C84C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D572F69-9E07-EC3B-7C88-D34CC52AA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D3B40A0-88A3-B62A-3058-DAE005CCF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110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4C2457A7-7B17-BC63-6F7C-3582C9AEE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A0A8E92-31B1-DDAD-4173-06EB47084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8FE7BF4-9CD0-70D7-2F56-DD6555ED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B514FC9-C142-10C4-8F02-90BDB02C2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11B423C-BE6F-DC70-AFDB-615CD950A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826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9D3B9D-0D04-1118-0BB6-04B423FB2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830F740-0DD8-9C3D-EBF1-74A00FF3F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F447E9C-43EB-C5B4-889E-BD0B6F4B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B020D54-4C3D-DC73-323E-603A4A1DC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DF62EE7-6B74-58FA-9157-2BCD014C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531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F3E4DD-34DE-44AC-243B-E1F471D60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D1BC35D-53AB-2B9B-1E17-205AE49C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6260D56-DD8C-9DB8-C623-59945580B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D33C4AB-C6C4-114E-BFA4-F350BA74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7017056-B398-4C65-0B6B-9FB5C709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794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F86CF5-EB2B-0D69-FDFE-965E704B0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30AC455-529C-E24C-F426-33240F9FE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B9283A9-308C-F72F-8AF9-8BC0683D0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55D0E21-90F5-DFCE-7C35-8C24C3037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78B0637-CA5F-E6CB-1657-0DDA8C7C8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BC553EB-E518-B4E7-A681-07572702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54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045E91-FA4C-8536-B07A-2B38043F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E231BEF-FAAA-0E37-36DA-BBF07188A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B0386A3-A669-5264-6082-CCAD20F91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E9BF1B98-8D1F-66EA-C112-2B0F44F23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B1162D74-FD7A-94C8-B9BF-6B467FD08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B1CF5B7-D1C8-D7CB-51BB-9A967BFD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CAAC0A49-4D7B-3BF9-E061-0FE3A0CF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FB92E641-48A7-A6A0-848B-0FB2F672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718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39DF7C-7A64-A405-2C5C-09876F76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C4959C2-1688-06C5-A9D2-C6266F55D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4DADA24-CB0B-A11C-2834-2CB4B011D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276735D-B60B-0AA8-4AE3-3BB0B765C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044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058C61C3-41EE-3950-71DF-6C7D3EF2A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DB01D69D-2ED8-137B-078D-D0E8FC131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5801D214-CFDB-93B9-77A8-D91610C3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388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503564-1D88-9A01-F19B-6AA3DF3B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262CF64-BB55-4356-8A7E-C338DD923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1E0FF0B-0D81-B9CC-62B1-FADFA39BE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A972A3C-BD91-B7C7-9C1E-7F6AD842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D96B847-970E-2887-29F4-D1E802CE6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C4C15D1-A96D-E23A-A2FC-C35E964A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958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D8E752-7475-4D9A-2651-F54983FDA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6EC6EB01-4666-19D1-7711-7003989E1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115CD77-A2DF-F464-4377-FA4317E4A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064B648-F90E-EA5C-C160-6C61EB47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32B76FA-AFF0-B580-7B57-498FBBD3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8B0F42F-E235-5D83-DB58-61FBA0E6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923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BC33712A-0AD3-3BA0-D4BB-454EDD278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1BA2218-AE2C-B44F-8255-8505EFF47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7317A13-E40E-6ABF-ED50-29331CC81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7D774-A5DF-4843-9BFC-4BEDE05E78A2}" type="datetimeFigureOut">
              <a:rPr lang="sl-SI" smtClean="0"/>
              <a:t>29. 11. 2022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EF7FE1F-5489-3493-11B2-F1CD36ED7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3228E18-1AAC-973C-16A0-F25692528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059D-0D07-421A-9A24-C1C8F0FC3B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103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2E5F4D-0737-8F68-F57A-35C08050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0" i="0" u="none" strike="noStrike" baseline="0" dirty="0">
                <a:latin typeface="CIDFont+F2"/>
              </a:rPr>
              <a:t>Merilni mostiči</a:t>
            </a:r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27041E49-24AA-1649-6AAF-92AF3C7B90E1}"/>
              </a:ext>
            </a:extLst>
          </p:cNvPr>
          <p:cNvSpPr txBox="1"/>
          <p:nvPr/>
        </p:nvSpPr>
        <p:spPr>
          <a:xfrm>
            <a:off x="770964" y="1833754"/>
            <a:ext cx="1081143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l-SI" sz="1800" b="0" i="0" u="none" strike="noStrike" baseline="0" dirty="0">
                <a:latin typeface="CIDFont+F1"/>
              </a:rPr>
              <a:t>Merilni mostiči so merilna vezja, sestavljena iz različnih elementov (uporov, kondenzatorjev, tuljav,...), s katerimi posredno </a:t>
            </a:r>
            <a:r>
              <a:rPr lang="it-IT" sz="1800" b="0" i="0" u="none" strike="noStrike" baseline="0" dirty="0" err="1">
                <a:latin typeface="CIDFont+F1"/>
              </a:rPr>
              <a:t>merimo</a:t>
            </a:r>
            <a:r>
              <a:rPr lang="it-IT" sz="1800" b="0" i="0" u="none" strike="noStrike" baseline="0" dirty="0">
                <a:latin typeface="CIDFont+F1"/>
              </a:rPr>
              <a:t> celo </a:t>
            </a:r>
            <a:r>
              <a:rPr lang="it-IT" sz="1800" b="0" i="0" u="none" strike="noStrike" baseline="0" dirty="0" err="1">
                <a:latin typeface="CIDFont+F1"/>
              </a:rPr>
              <a:t>vrsto</a:t>
            </a:r>
            <a:r>
              <a:rPr lang="it-IT" sz="1800" b="0" i="0" u="none" strike="noStrike" baseline="0" dirty="0">
                <a:latin typeface="CIDFont+F1"/>
              </a:rPr>
              <a:t> </a:t>
            </a:r>
            <a:r>
              <a:rPr lang="it-IT" sz="1800" b="0" i="0" u="none" strike="noStrike" baseline="0" dirty="0" err="1">
                <a:latin typeface="CIDFont+F1"/>
              </a:rPr>
              <a:t>elektri</a:t>
            </a:r>
            <a:r>
              <a:rPr lang="sl-SI" sz="1800" b="0" i="0" u="none" strike="noStrike" baseline="0" dirty="0">
                <a:latin typeface="CIDFont+F1"/>
              </a:rPr>
              <a:t>č</a:t>
            </a:r>
            <a:r>
              <a:rPr lang="it-IT" sz="1800" b="0" i="0" u="none" strike="noStrike" baseline="0" dirty="0" err="1">
                <a:latin typeface="CIDFont+F1"/>
              </a:rPr>
              <a:t>nih</a:t>
            </a:r>
            <a:r>
              <a:rPr lang="it-IT" sz="1800" b="0" i="0" u="none" strike="noStrike" baseline="0" dirty="0">
                <a:latin typeface="CIDFont+F1"/>
              </a:rPr>
              <a:t> in </a:t>
            </a:r>
            <a:r>
              <a:rPr lang="it-IT" sz="1800" b="0" i="0" u="none" strike="noStrike" baseline="0" dirty="0" err="1">
                <a:latin typeface="CIDFont+F1"/>
              </a:rPr>
              <a:t>neelektri</a:t>
            </a:r>
            <a:r>
              <a:rPr lang="sl-SI" sz="1800" b="0" i="0" u="none" strike="noStrike" baseline="0" dirty="0">
                <a:latin typeface="CIDFont+F1"/>
              </a:rPr>
              <a:t>č</a:t>
            </a:r>
            <a:r>
              <a:rPr lang="it-IT" sz="1800" b="0" i="0" u="none" strike="noStrike" baseline="0" dirty="0" err="1">
                <a:latin typeface="CIDFont+F1"/>
              </a:rPr>
              <a:t>nih</a:t>
            </a:r>
            <a:r>
              <a:rPr lang="it-IT" sz="1800" b="0" i="0" u="none" strike="noStrike" baseline="0" dirty="0">
                <a:latin typeface="CIDFont+F1"/>
              </a:rPr>
              <a:t> veli</a:t>
            </a:r>
            <a:r>
              <a:rPr lang="sl-SI" sz="1800" b="0" i="0" u="none" strike="noStrike" baseline="0" dirty="0">
                <a:latin typeface="CIDFont+F1"/>
              </a:rPr>
              <a:t>č</a:t>
            </a:r>
            <a:r>
              <a:rPr lang="it-IT" sz="1800" b="0" i="0" u="none" strike="noStrike" baseline="0" dirty="0">
                <a:latin typeface="CIDFont+F1"/>
              </a:rPr>
              <a:t>in.</a:t>
            </a:r>
            <a:endParaRPr lang="sl-SI" sz="1800" b="0" i="0" u="none" strike="noStrike" baseline="0" dirty="0">
              <a:latin typeface="CIDFont+F1"/>
            </a:endParaRPr>
          </a:p>
          <a:p>
            <a:pPr algn="l"/>
            <a:endParaRPr lang="sl-SI" sz="1800" b="0" i="0" u="none" strike="noStrike" baseline="0" dirty="0">
              <a:latin typeface="CIDFont+F1"/>
            </a:endParaRPr>
          </a:p>
          <a:p>
            <a:pPr algn="l"/>
            <a:r>
              <a:rPr lang="sl-SI" sz="1800" b="1" i="0" u="none" strike="noStrike" baseline="0" dirty="0">
                <a:latin typeface="CIDFont+F1"/>
              </a:rPr>
              <a:t>Princip </a:t>
            </a:r>
            <a:r>
              <a:rPr lang="pl-PL" sz="1800" b="1" i="0" u="none" strike="noStrike" baseline="0" dirty="0">
                <a:latin typeface="CIDFont+F1"/>
              </a:rPr>
              <a:t>merjenja je zasnovan na primerjavi neznane veličine z znano</a:t>
            </a:r>
          </a:p>
          <a:p>
            <a:pPr algn="l"/>
            <a:endParaRPr lang="pl-PL" b="1" dirty="0">
              <a:latin typeface="CIDFont+F1"/>
            </a:endParaRPr>
          </a:p>
          <a:p>
            <a:pPr algn="l"/>
            <a:r>
              <a:rPr lang="pl-PL" sz="1800" b="0" i="0" u="none" strike="noStrike" baseline="0" dirty="0">
                <a:latin typeface="CIDFont+F1"/>
              </a:rPr>
              <a:t>visoke točnosti, tudi vije kot z nekaterimi </a:t>
            </a:r>
            <a:r>
              <a:rPr lang="sl-SI" sz="1800" b="0" i="0" u="none" strike="noStrike" baseline="0" dirty="0">
                <a:latin typeface="CIDFont+F1"/>
              </a:rPr>
              <a:t>vrstami merilnih instrumentov</a:t>
            </a:r>
          </a:p>
          <a:p>
            <a:pPr algn="l"/>
            <a:r>
              <a:rPr lang="sl-SI" sz="1800" b="0" i="0" u="none" strike="noStrike" baseline="0" dirty="0">
                <a:latin typeface="CIDFont+F1"/>
              </a:rPr>
              <a:t>merimo v </a:t>
            </a:r>
            <a:r>
              <a:rPr lang="sl-SI" sz="1800" b="0" i="0" u="none" strike="noStrike" baseline="0" dirty="0" err="1">
                <a:latin typeface="CIDFont+F1"/>
              </a:rPr>
              <a:t>obmo</a:t>
            </a:r>
            <a:r>
              <a:rPr lang="sl-SI" sz="1800" b="0" i="0" u="none" strike="noStrike" baseline="0" dirty="0">
                <a:latin typeface="CIDFont+F1"/>
              </a:rPr>
              <a:t> jih, ki </a:t>
            </a:r>
            <a:r>
              <a:rPr lang="it-IT" sz="1800" b="0" i="0" u="none" strike="noStrike" baseline="0" dirty="0" err="1">
                <a:latin typeface="CIDFont+F1"/>
              </a:rPr>
              <a:t>jih</a:t>
            </a:r>
            <a:r>
              <a:rPr lang="it-IT" sz="1800" b="0" i="0" u="none" strike="noStrike" baseline="0" dirty="0">
                <a:latin typeface="CIDFont+F1"/>
              </a:rPr>
              <a:t> z </a:t>
            </a:r>
            <a:r>
              <a:rPr lang="it-IT" sz="1800" b="0" i="0" u="none" strike="noStrike" baseline="0" dirty="0" err="1">
                <a:latin typeface="CIDFont+F1"/>
              </a:rPr>
              <a:t>razpololjivimi</a:t>
            </a:r>
            <a:r>
              <a:rPr lang="it-IT" sz="1800" b="0" i="0" u="none" strike="noStrike" baseline="0" dirty="0">
                <a:latin typeface="CIDFont+F1"/>
              </a:rPr>
              <a:t> </a:t>
            </a:r>
            <a:r>
              <a:rPr lang="it-IT" sz="1800" b="0" i="0" u="none" strike="noStrike" baseline="0" dirty="0" err="1">
                <a:latin typeface="CIDFont+F1"/>
              </a:rPr>
              <a:t>merilnimi</a:t>
            </a:r>
            <a:r>
              <a:rPr lang="it-IT" sz="1800" b="0" i="0" u="none" strike="noStrike" baseline="0" dirty="0">
                <a:latin typeface="CIDFont+F1"/>
              </a:rPr>
              <a:t> instrumenti ne </a:t>
            </a:r>
            <a:r>
              <a:rPr lang="it-IT" sz="1800" b="0" i="0" u="none" strike="noStrike" baseline="0" dirty="0" err="1">
                <a:latin typeface="CIDFont+F1"/>
              </a:rPr>
              <a:t>doseemo</a:t>
            </a:r>
            <a:endParaRPr lang="sl-SI" sz="1800" b="0" i="0" u="none" strike="noStrike" baseline="0" dirty="0">
              <a:latin typeface="CIDFont+F1"/>
            </a:endParaRPr>
          </a:p>
          <a:p>
            <a:pPr algn="l"/>
            <a:endParaRPr lang="sl-SI" dirty="0">
              <a:latin typeface="CIDFont+F1"/>
            </a:endParaRPr>
          </a:p>
          <a:p>
            <a:pPr algn="l"/>
            <a:r>
              <a:rPr lang="sl-SI" sz="1800" b="0" i="0" u="none" strike="noStrike" baseline="0" dirty="0">
                <a:latin typeface="CIDFont+F1"/>
              </a:rPr>
              <a:t>dve vrsti: </a:t>
            </a:r>
          </a:p>
          <a:p>
            <a:pPr algn="l"/>
            <a:r>
              <a:rPr lang="sl-SI" sz="1800" b="0" i="0" u="none" strike="noStrike" baseline="0" dirty="0" err="1">
                <a:latin typeface="CIDFont+F1"/>
              </a:rPr>
              <a:t>Enosmeni</a:t>
            </a:r>
            <a:r>
              <a:rPr lang="sl-SI" sz="1800" b="0" i="0" u="none" strike="noStrike" baseline="0" dirty="0">
                <a:latin typeface="CIDFont+F1"/>
              </a:rPr>
              <a:t> (R) -(temperature, tlaka, premika, upogiba..</a:t>
            </a:r>
          </a:p>
          <a:p>
            <a:pPr algn="l"/>
            <a:r>
              <a:rPr lang="sl-SI" dirty="0">
                <a:latin typeface="CIDFont+F1"/>
              </a:rPr>
              <a:t>Izmenični C,L –(</a:t>
            </a:r>
            <a:r>
              <a:rPr lang="sl-SI" sz="1800" b="0" i="0" u="none" strike="noStrike" baseline="0" dirty="0">
                <a:latin typeface="CIDFont+F1"/>
              </a:rPr>
              <a:t> kakovosti kondenzatorjev in tuljav, frekvence, medsebojne induktivnosti..</a:t>
            </a:r>
            <a:endParaRPr lang="sl-SI" dirty="0">
              <a:latin typeface="CIDFont+F1"/>
            </a:endParaRPr>
          </a:p>
          <a:p>
            <a:pPr marL="342900" indent="-342900" algn="l">
              <a:buFont typeface="+mj-lt"/>
              <a:buAutoNum type="arabicPeriod"/>
            </a:pPr>
            <a:endParaRPr lang="sl-SI" b="1" dirty="0">
              <a:latin typeface="CIDFont+F1"/>
            </a:endParaRPr>
          </a:p>
          <a:p>
            <a:pPr marL="342900" indent="-342900" algn="l">
              <a:buFont typeface="+mj-lt"/>
              <a:buAutoNum type="arabicPeriod"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235516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80BEB9-E807-3068-9D4C-A2374B8BC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b="0" i="0" u="none" strike="noStrike" baseline="0" dirty="0">
                <a:latin typeface="CIDFont+F2"/>
              </a:rPr>
              <a:t>Izmenični merilni mostiči</a:t>
            </a:r>
            <a:endParaRPr lang="sl-SI" sz="4000" dirty="0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964FB8D7-4357-3D1C-F90F-4E0A94D57A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1789" y="2125528"/>
            <a:ext cx="4008467" cy="2872989"/>
          </a:xfrm>
        </p:spPr>
      </p:pic>
    </p:spTree>
    <p:extLst>
      <p:ext uri="{BB962C8B-B14F-4D97-AF65-F5344CB8AC3E}">
        <p14:creationId xmlns:p14="http://schemas.microsoft.com/office/powerpoint/2010/main" val="2754399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43DA8A-6493-E16A-69C7-9BB9000A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b="0" i="0" u="none" strike="noStrike" baseline="0" dirty="0">
                <a:latin typeface="CIDFont+F2"/>
              </a:rPr>
              <a:t>Izmenični merilni mostiči</a:t>
            </a:r>
            <a:endParaRPr lang="sl-SI" dirty="0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64B25BA7-8BEF-AF13-AC70-313730899E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7533" y="1945341"/>
            <a:ext cx="4583825" cy="2645249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9BBE2BA2-5DD0-29E3-8ADE-AF7097AE42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533" y="4845243"/>
            <a:ext cx="2433941" cy="1429233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5D471433-9540-717C-487D-5FC0CB956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5923" y="5058526"/>
            <a:ext cx="5902315" cy="114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9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803DDC-E254-5490-2C10-9565EB041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800" b="1" i="0" u="none" strike="noStrike" baseline="0" dirty="0">
                <a:latin typeface="CIDFont+F1"/>
              </a:rPr>
              <a:t>Wienov mostič</a:t>
            </a:r>
            <a:endParaRPr lang="sl-SI" sz="4800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F02695C-456C-D329-8BC5-02582BB81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it-IT" sz="1800" b="0" i="0" u="none" strike="noStrike" baseline="0" dirty="0" err="1">
                <a:latin typeface="CIDFont+F1"/>
              </a:rPr>
              <a:t>Omogo</a:t>
            </a:r>
            <a:r>
              <a:rPr lang="sl-SI" sz="1800" b="0" i="0" u="none" strike="noStrike" baseline="0" dirty="0">
                <a:latin typeface="CIDFont+F1"/>
              </a:rPr>
              <a:t>č</a:t>
            </a:r>
            <a:r>
              <a:rPr lang="it-IT" sz="1800" b="0" i="0" u="none" strike="noStrike" baseline="0" dirty="0">
                <a:latin typeface="CIDFont+F1"/>
              </a:rPr>
              <a:t>a </a:t>
            </a:r>
            <a:r>
              <a:rPr lang="it-IT" sz="1800" b="0" i="0" u="none" strike="noStrike" baseline="0" dirty="0" err="1">
                <a:latin typeface="CIDFont+F1"/>
              </a:rPr>
              <a:t>merjenje</a:t>
            </a:r>
            <a:r>
              <a:rPr lang="it-IT" sz="1800" b="0" i="0" u="none" strike="noStrike" baseline="0" dirty="0">
                <a:latin typeface="CIDFont+F1"/>
              </a:rPr>
              <a:t> </a:t>
            </a:r>
            <a:r>
              <a:rPr lang="it-IT" sz="1800" b="0" i="0" u="none" strike="noStrike" baseline="0" dirty="0" err="1">
                <a:latin typeface="CIDFont+F1"/>
              </a:rPr>
              <a:t>kapacitivnosti</a:t>
            </a:r>
            <a:r>
              <a:rPr lang="it-IT" sz="1800" b="0" i="0" u="none" strike="noStrike" baseline="0" dirty="0">
                <a:latin typeface="CIDFont+F1"/>
              </a:rPr>
              <a:t> </a:t>
            </a:r>
            <a:r>
              <a:rPr lang="it-IT" sz="1800" b="0" i="0" u="none" strike="noStrike" baseline="0" dirty="0" err="1">
                <a:latin typeface="CIDFont+F1"/>
              </a:rPr>
              <a:t>kondenzatorjev</a:t>
            </a:r>
            <a:r>
              <a:rPr lang="it-IT" sz="1800" b="0" i="0" u="none" strike="noStrike" baseline="0" dirty="0">
                <a:latin typeface="CIDFont+F1"/>
              </a:rPr>
              <a:t> in</a:t>
            </a:r>
            <a:r>
              <a:rPr lang="sl-SI" sz="1800" b="0" i="0" u="none" strike="noStrike" baseline="0" dirty="0">
                <a:latin typeface="CIDFont+F1"/>
              </a:rPr>
              <a:t> izgubnega faktorja tg </a:t>
            </a:r>
            <a:r>
              <a:rPr lang="sl-SI" sz="1800" b="0" i="0" u="none" strike="noStrike" baseline="0" dirty="0">
                <a:latin typeface="CIDFont+F4"/>
              </a:rPr>
              <a:t>X</a:t>
            </a:r>
          </a:p>
          <a:p>
            <a:pPr algn="l"/>
            <a:r>
              <a:rPr lang="en-US" sz="1800" b="0" i="0" u="none" strike="noStrike" baseline="0" dirty="0" err="1">
                <a:latin typeface="CIDFont+F1"/>
              </a:rPr>
              <a:t>znana</a:t>
            </a:r>
            <a:r>
              <a:rPr lang="en-US" sz="1800" b="0" i="0" u="none" strike="noStrike" baseline="0" dirty="0">
                <a:latin typeface="CIDFont+F1"/>
              </a:rPr>
              <a:t> </a:t>
            </a:r>
            <a:r>
              <a:rPr lang="en-US" sz="1800" b="0" i="0" u="none" strike="noStrike" baseline="0" dirty="0" err="1">
                <a:latin typeface="CIDFont+F1"/>
              </a:rPr>
              <a:t>veja</a:t>
            </a:r>
            <a:r>
              <a:rPr lang="en-US" sz="1800" b="0" i="0" u="none" strike="noStrike" baseline="0" dirty="0">
                <a:latin typeface="CIDFont+F1"/>
              </a:rPr>
              <a:t> s </a:t>
            </a:r>
            <a:r>
              <a:rPr lang="en-US" sz="1800" b="0" i="0" u="none" strike="noStrike" baseline="0" dirty="0" err="1">
                <a:latin typeface="CIDFont+F1"/>
              </a:rPr>
              <a:t>spremenljivim</a:t>
            </a:r>
            <a:r>
              <a:rPr lang="en-US" sz="1800" b="0" i="0" u="none" strike="noStrike" baseline="0" dirty="0">
                <a:latin typeface="CIDFont+F1"/>
              </a:rPr>
              <a:t> </a:t>
            </a:r>
            <a:r>
              <a:rPr lang="en-US" sz="1800" b="0" i="0" u="none" strike="noStrike" baseline="0" dirty="0" err="1">
                <a:latin typeface="CIDFont+F1"/>
              </a:rPr>
              <a:t>uporom</a:t>
            </a:r>
            <a:r>
              <a:rPr lang="en-US" sz="1800" b="0" i="0" u="none" strike="noStrike" baseline="0" dirty="0">
                <a:latin typeface="CIDFont+F1"/>
              </a:rPr>
              <a:t> </a:t>
            </a:r>
            <a:r>
              <a:rPr lang="en-US" sz="1800" b="0" i="0" u="none" strike="noStrike" baseline="0" dirty="0">
                <a:latin typeface="CIDFont+F4"/>
              </a:rPr>
              <a:t>RN </a:t>
            </a:r>
            <a:r>
              <a:rPr lang="en-US" sz="1800" b="0" i="0" u="none" strike="noStrike" baseline="0" dirty="0">
                <a:latin typeface="CIDFont+F1"/>
              </a:rPr>
              <a:t>in</a:t>
            </a:r>
            <a:r>
              <a:rPr lang="sl-SI" sz="1800" b="0" i="0" u="none" strike="noStrike" baseline="0" dirty="0">
                <a:latin typeface="CIDFont+F1"/>
              </a:rPr>
              <a:t> kakovostnim kondenzatorjem s tg </a:t>
            </a:r>
            <a:r>
              <a:rPr lang="sl-SI" sz="1800" b="0" i="0" u="none" strike="noStrike" baseline="0" dirty="0">
                <a:latin typeface="CIDFont+F4"/>
              </a:rPr>
              <a:t>N=približno </a:t>
            </a:r>
            <a:r>
              <a:rPr lang="sl-SI" sz="1800" b="0" i="0" u="none" strike="noStrike" baseline="0" dirty="0">
                <a:latin typeface="CIDFont+F1"/>
              </a:rPr>
              <a:t>0</a:t>
            </a:r>
          </a:p>
          <a:p>
            <a:pPr algn="l"/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6444DA4-539E-2265-8B94-A35EB8E58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842" y="2568610"/>
            <a:ext cx="4337701" cy="360835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CD784D5-CD49-812D-CD3F-82F321113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5378" y="3206213"/>
            <a:ext cx="929721" cy="320068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230F1397-573F-F482-EE74-9379BF2787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7105" y="4001294"/>
            <a:ext cx="2606266" cy="7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62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3ACA83-8AC5-4F52-F49D-5C8A5736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b="1" i="0" u="none" strike="noStrike" baseline="0" dirty="0">
                <a:latin typeface="CIDFont+F1"/>
              </a:rPr>
              <a:t>Wienov mostič</a:t>
            </a:r>
            <a:endParaRPr lang="sl-SI" dirty="0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063DC209-5484-5391-3DE4-B81EABF1A2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9259" y="2026787"/>
            <a:ext cx="2599026" cy="815025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6906B3F9-E7D6-DF9B-5C22-AD3DFDC04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894" y="2896363"/>
            <a:ext cx="2835246" cy="74858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C5186EC4-9C6A-1267-F66C-E48C73EAC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9259" y="3776953"/>
            <a:ext cx="2909972" cy="74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63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51EABB-41D1-4E4B-AEF9-2E333F0BA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b="1" i="0" u="none" strike="noStrike" baseline="0" dirty="0" err="1">
                <a:latin typeface="CIDFont+F1"/>
              </a:rPr>
              <a:t>Sheringov</a:t>
            </a:r>
            <a:r>
              <a:rPr lang="sl-SI" sz="4000" b="1" i="0" u="none" strike="noStrike" baseline="0" dirty="0">
                <a:latin typeface="CIDFont+F1"/>
              </a:rPr>
              <a:t> mostič</a:t>
            </a:r>
            <a:endParaRPr lang="sl-SI" sz="4000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5D5B909-64E0-8B31-4A51-11A370400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l-SI" sz="1800" b="0" i="0" u="none" strike="noStrike" baseline="0" dirty="0">
                <a:latin typeface="CIDFont+F1"/>
              </a:rPr>
              <a:t>za merjenje kakovosti merilnih transformatorjev oziroma njihove izolacije</a:t>
            </a: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2FD2168-6486-8884-674B-1782876B4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025" y="2286000"/>
            <a:ext cx="4279010" cy="389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73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1E6374-3777-4F04-0897-44995CC34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b="1" i="0" u="none" strike="noStrike" baseline="0" dirty="0" err="1">
                <a:latin typeface="CIDFont+F1"/>
              </a:rPr>
              <a:t>Sheringov</a:t>
            </a:r>
            <a:r>
              <a:rPr lang="sl-SI" sz="4400" b="1" i="0" u="none" strike="noStrike" baseline="0" dirty="0">
                <a:latin typeface="CIDFont+F1"/>
              </a:rPr>
              <a:t> mostič</a:t>
            </a:r>
            <a:endParaRPr lang="sl-SI" dirty="0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0EE6B061-5889-B386-2D63-33F01D4AE2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71361"/>
            <a:ext cx="3663109" cy="1364321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EADF7DB-AA22-B331-4B55-5F38F2993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54" y="3106754"/>
            <a:ext cx="3322877" cy="1035164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0CD4864B-84A1-B88C-35A3-7C2EA8A21C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511" y="4312990"/>
            <a:ext cx="3929205" cy="716210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C658A659-CBD3-8439-E7BD-BDA7694A34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9908" y="5029200"/>
            <a:ext cx="1254382" cy="868418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0E45156D-2362-F5BA-11E9-F116D2D5FD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8729" y="4200764"/>
            <a:ext cx="3152093" cy="828435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9CCB3696-B0E9-33DB-8007-E8617D6F9E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9249" y="5230978"/>
            <a:ext cx="3070913" cy="666639"/>
          </a:xfrm>
          <a:prstGeom prst="rect">
            <a:avLst/>
          </a:prstGeom>
        </p:spPr>
      </p:pic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0CBDB8F1-65CA-0424-D9B2-69552121C3F9}"/>
              </a:ext>
            </a:extLst>
          </p:cNvPr>
          <p:cNvSpPr txBox="1"/>
          <p:nvPr/>
        </p:nvSpPr>
        <p:spPr>
          <a:xfrm>
            <a:off x="6798729" y="178428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l-SI" sz="1800" b="0" i="0" u="none" strike="noStrike" baseline="0" dirty="0">
                <a:latin typeface="CIDFont+F1"/>
              </a:rPr>
              <a:t>kondenzatorja </a:t>
            </a:r>
            <a:r>
              <a:rPr lang="sl-SI" sz="1800" b="0" i="0" u="none" strike="noStrike" baseline="0" dirty="0">
                <a:latin typeface="CIDFont+F4"/>
              </a:rPr>
              <a:t>C</a:t>
            </a:r>
            <a:r>
              <a:rPr lang="sl-SI" sz="800" b="0" i="0" u="none" strike="noStrike" baseline="0" dirty="0">
                <a:latin typeface="CIDFont+F1"/>
              </a:rPr>
              <a:t>3 </a:t>
            </a:r>
            <a:r>
              <a:rPr lang="sl-SI" sz="1800" b="0" i="0" u="none" strike="noStrike" baseline="0" dirty="0">
                <a:latin typeface="CIDFont+F1"/>
              </a:rPr>
              <a:t>in </a:t>
            </a:r>
            <a:r>
              <a:rPr lang="sl-SI" sz="1800" b="0" i="0" u="none" strike="noStrike" baseline="0" dirty="0">
                <a:latin typeface="CIDFont+F4"/>
              </a:rPr>
              <a:t>C</a:t>
            </a:r>
            <a:r>
              <a:rPr lang="sl-SI" sz="800" b="0" i="0" u="none" strike="noStrike" baseline="0" dirty="0">
                <a:latin typeface="CIDFont+F4"/>
              </a:rPr>
              <a:t>N</a:t>
            </a:r>
          </a:p>
          <a:p>
            <a:pPr algn="l"/>
            <a:r>
              <a:rPr lang="sl-SI" sz="1800" b="0" i="0" u="none" strike="noStrike" baseline="0" dirty="0">
                <a:latin typeface="CIDFont+F1"/>
              </a:rPr>
              <a:t>morata imeti tg =0.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24040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208964-7772-97C1-084D-B3EFBAE6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i="0" u="none" strike="noStrike" baseline="0" dirty="0">
                <a:latin typeface="CIDFont+F1"/>
              </a:rPr>
              <a:t>Maxwellov mosti</a:t>
            </a:r>
            <a:r>
              <a:rPr lang="sl-SI" b="1" dirty="0">
                <a:latin typeface="CIDFont+F1"/>
              </a:rPr>
              <a:t>č</a:t>
            </a:r>
            <a:endParaRPr lang="sl-SI" b="1" dirty="0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4AD1A8FD-2BE2-50A5-9D24-9404BC3C2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3487" y="2169216"/>
            <a:ext cx="4666686" cy="3747490"/>
          </a:xfr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8467DB01-031C-1D2A-E0BF-9091AC2A9B6E}"/>
              </a:ext>
            </a:extLst>
          </p:cNvPr>
          <p:cNvSpPr txBox="1"/>
          <p:nvPr/>
        </p:nvSpPr>
        <p:spPr>
          <a:xfrm>
            <a:off x="838200" y="1492188"/>
            <a:ext cx="103318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l-SI" sz="1800" b="0" i="0" u="none" strike="noStrike" baseline="0" dirty="0">
                <a:latin typeface="CIDFont+F1"/>
              </a:rPr>
              <a:t>izmerimo induktivnost tuljave </a:t>
            </a:r>
            <a:r>
              <a:rPr lang="sl-SI" sz="1800" b="0" i="0" u="none" strike="noStrike" baseline="0" dirty="0">
                <a:latin typeface="CIDFont+F4"/>
              </a:rPr>
              <a:t>L</a:t>
            </a:r>
            <a:r>
              <a:rPr lang="sl-SI" sz="800" b="0" i="0" u="none" strike="noStrike" baseline="0" dirty="0">
                <a:latin typeface="CIDFont+F4"/>
              </a:rPr>
              <a:t>X    </a:t>
            </a:r>
            <a:r>
              <a:rPr lang="sl-SI" sz="1800" b="0" i="0" u="none" strike="noStrike" baseline="0" dirty="0">
                <a:latin typeface="CIDFont+F1"/>
              </a:rPr>
              <a:t>in izgubni faktor tg </a:t>
            </a:r>
            <a:r>
              <a:rPr lang="sl-SI" sz="800" b="0" i="0" u="none" strike="noStrike" baseline="0" dirty="0">
                <a:latin typeface="CIDFont+F4"/>
              </a:rPr>
              <a:t>X</a:t>
            </a:r>
            <a:endParaRPr lang="sl-SI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718D6EAC-444E-1D98-7778-251BECC61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116" y="1583436"/>
            <a:ext cx="5127572" cy="753278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A7BB9106-A1A6-5121-E469-3FE2EC2FEF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7969" y="2381660"/>
            <a:ext cx="5057719" cy="753277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1E17A838-685E-0938-9EC1-0112E6EC90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5116" y="3113741"/>
            <a:ext cx="4193397" cy="929220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53702807-0ECD-3658-964C-4EC05D71E6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7693" y="3867018"/>
            <a:ext cx="3839272" cy="253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72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0BF1F5-7293-D93D-E573-1BE2D15F5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800" b="1" i="0" u="none" strike="noStrike" baseline="0" dirty="0">
                <a:latin typeface="CIDFont+F1"/>
              </a:rPr>
              <a:t>Maxwell-Wienov mostič</a:t>
            </a:r>
            <a:endParaRPr lang="sl-SI" sz="4800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2AEC0D2-7DE9-0D71-DB0C-CA0B133FE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l-SI" sz="1800" b="0" i="0" u="none" strike="noStrike" baseline="0" dirty="0">
                <a:latin typeface="CIDFont+F1"/>
              </a:rPr>
              <a:t>merimo karakteristike tuljav ali kondenzatorjev</a:t>
            </a:r>
          </a:p>
          <a:p>
            <a:pPr algn="l"/>
            <a:r>
              <a:rPr lang="pl-PL" sz="1800" b="0" i="0" u="none" strike="noStrike" baseline="0" dirty="0">
                <a:latin typeface="CIDFont+F1"/>
              </a:rPr>
              <a:t>V danem primeru je prikazan način </a:t>
            </a:r>
            <a:r>
              <a:rPr lang="sl-SI" sz="1800" b="0" i="0" u="none" strike="noStrike" baseline="0" dirty="0">
                <a:latin typeface="CIDFont+F1"/>
              </a:rPr>
              <a:t>določanja induktivnosti tuljave </a:t>
            </a:r>
            <a:r>
              <a:rPr lang="sl-SI" sz="1800" b="0" i="0" u="none" strike="noStrike" baseline="0" dirty="0">
                <a:latin typeface="CIDFont+F4"/>
              </a:rPr>
              <a:t>LX </a:t>
            </a:r>
            <a:r>
              <a:rPr lang="sl-SI" sz="1800" b="0" i="0" u="none" strike="noStrike" baseline="0" dirty="0">
                <a:latin typeface="CIDFont+F1"/>
              </a:rPr>
              <a:t>in faktorja kakovosti </a:t>
            </a:r>
            <a:r>
              <a:rPr lang="sl-SI" sz="1800" b="0" i="0" u="none" strike="noStrike" baseline="0" dirty="0">
                <a:latin typeface="CIDFont+F4"/>
              </a:rPr>
              <a:t>QX</a:t>
            </a: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044BB7B-8327-F655-FB11-5845E6D39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288" y="3019636"/>
            <a:ext cx="3238781" cy="288061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514358E8-7E55-7BA6-71F6-6BCEA3B24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219" y="2878981"/>
            <a:ext cx="3052176" cy="957913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44F08999-E534-EA0C-21CF-E5D9A6490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2970" y="3836894"/>
            <a:ext cx="3028018" cy="797859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11127B76-F149-F7F4-DA1D-E0C3E68FEC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971" y="4531895"/>
            <a:ext cx="5070055" cy="716710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A815246D-5B0F-AAEB-C1FC-74A1CA4773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7140" y="5430210"/>
            <a:ext cx="2023965" cy="879188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F6668929-54A5-06ED-A486-7D93FBE128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041" y="5465863"/>
            <a:ext cx="2114311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05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B3D94B-5747-D300-967D-5AACECAFA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i="0" u="none" strike="noStrike" baseline="0" dirty="0">
                <a:latin typeface="CIDFont+F2"/>
              </a:rPr>
              <a:t>Resonančni mostič</a:t>
            </a:r>
            <a:endParaRPr lang="sl-SI" b="1" dirty="0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A6DF9C25-68F5-EBDB-1F1C-8D0C65D6C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49938" y="2588341"/>
            <a:ext cx="3170195" cy="2682472"/>
          </a:xfr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A4C44C57-71C5-3BA4-158A-0DE0D03FE8E0}"/>
              </a:ext>
            </a:extLst>
          </p:cNvPr>
          <p:cNvSpPr txBox="1"/>
          <p:nvPr/>
        </p:nvSpPr>
        <p:spPr>
          <a:xfrm>
            <a:off x="753035" y="169068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l-SI" sz="1800" b="0" i="0" u="none" strike="noStrike" baseline="0" dirty="0">
                <a:latin typeface="CIDFont+F1"/>
              </a:rPr>
              <a:t>lahko merimo induktivnost, kapacitivnost, pa tudi frekvenco</a:t>
            </a:r>
          </a:p>
          <a:p>
            <a:pPr algn="l"/>
            <a:endParaRPr lang="sl-SI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C1CB9B22-149A-A75F-B67B-4B5318301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467" y="3058909"/>
            <a:ext cx="5407549" cy="120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34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A1D916-DB90-ACEB-7800-24ECE50C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1800" b="0" i="0" u="none" strike="noStrike" baseline="0" dirty="0" err="1">
                <a:latin typeface="CIDFont+F2"/>
              </a:rPr>
              <a:t>Wheatstonov</a:t>
            </a:r>
            <a:r>
              <a:rPr lang="sl-SI" sz="1800" b="0" i="0" u="none" strike="noStrike" baseline="0" dirty="0">
                <a:latin typeface="CIDFont+F2"/>
              </a:rPr>
              <a:t> mostič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DA5F648-ACE4-69A3-169A-F938B2179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l-SI" sz="1800" b="0" i="0" u="none" strike="noStrike" baseline="0" dirty="0" err="1">
                <a:latin typeface="CIDFont+F1"/>
              </a:rPr>
              <a:t>Wheatstonov</a:t>
            </a:r>
            <a:r>
              <a:rPr lang="sl-SI" sz="1800" b="0" i="0" u="none" strike="noStrike" baseline="0" dirty="0">
                <a:latin typeface="CIDFont+F1"/>
              </a:rPr>
              <a:t> </a:t>
            </a:r>
            <a:r>
              <a:rPr lang="sl-SI" sz="1800" b="0" i="0" u="none" strike="noStrike" baseline="0" dirty="0" err="1">
                <a:latin typeface="CIDFont+F1"/>
              </a:rPr>
              <a:t>mosti</a:t>
            </a:r>
            <a:r>
              <a:rPr lang="sl-SI" sz="1800" b="0" i="0" u="none" strike="noStrike" baseline="0" dirty="0">
                <a:latin typeface="CIDFont+F1"/>
              </a:rPr>
              <a:t> je vezava štirih v zanko povezanih uporov, na katero je v eno diagonalo priključena napajalna (enosmerna) </a:t>
            </a:r>
            <a:r>
              <a:rPr lang="pl-PL" sz="1800" b="0" i="0" u="none" strike="noStrike" baseline="0" dirty="0">
                <a:latin typeface="CIDFont+F1"/>
              </a:rPr>
              <a:t>napetost </a:t>
            </a:r>
            <a:r>
              <a:rPr lang="pl-PL" sz="1800" b="0" i="0" u="none" strike="noStrike" baseline="0" dirty="0">
                <a:latin typeface="CIDFont+F4"/>
              </a:rPr>
              <a:t>U</a:t>
            </a:r>
            <a:r>
              <a:rPr lang="pl-PL" sz="1800" b="0" i="0" u="none" strike="noStrike" baseline="0" dirty="0">
                <a:latin typeface="CIDFont+F1"/>
              </a:rPr>
              <a:t>0, v drugo pa ničelni indikator </a:t>
            </a:r>
            <a:r>
              <a:rPr lang="pl-PL" sz="1800" b="0" i="0" u="none" strike="noStrike" baseline="0" dirty="0">
                <a:latin typeface="CIDFont+F4"/>
              </a:rPr>
              <a:t>N</a:t>
            </a:r>
            <a:endParaRPr lang="sl-SI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4305C0C2-75A3-411D-B5B0-D855A9BC1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253" y="2692182"/>
            <a:ext cx="3223539" cy="328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2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85D6A3-F5A3-03BA-E0CE-06735C66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7DF05F6-25E3-4EDD-5C7E-FA2C3ED7C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l-SI" sz="1800" b="0" i="0" u="none" strike="noStrike" baseline="0" dirty="0">
                <a:latin typeface="CIDFont+F1"/>
              </a:rPr>
              <a:t>V stanju ravnovesja čez ničelni indikator ne teče noben tok, </a:t>
            </a:r>
            <a:r>
              <a:rPr lang="sl-SI" sz="1800" b="0" i="0" u="none" strike="noStrike" baseline="0" dirty="0">
                <a:latin typeface="CIDFont+F4"/>
              </a:rPr>
              <a:t>I</a:t>
            </a:r>
            <a:r>
              <a:rPr lang="sl-SI" sz="1800" b="0" i="0" u="none" strike="noStrike" baseline="0" dirty="0">
                <a:latin typeface="CIDFont+F1"/>
              </a:rPr>
              <a:t>5 = 0 in velja</a:t>
            </a:r>
          </a:p>
          <a:p>
            <a:pPr algn="l"/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ADC4A62-00A6-42E4-7AD1-5D2B5AACC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674" y="2348941"/>
            <a:ext cx="1333616" cy="81541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0D13958-5658-751D-A466-BEFBF1583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573" y="2554698"/>
            <a:ext cx="1607959" cy="40389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A7FD4D75-CA50-3869-5A83-0C1916346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8878" y="3596594"/>
            <a:ext cx="3665538" cy="701101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63E40CC0-9E34-DF20-67A7-E76B708785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9513" y="5016710"/>
            <a:ext cx="1082134" cy="9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3CB8E2-D354-688D-F430-743F6E85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b="0" i="0" u="none" strike="noStrike" baseline="0" dirty="0">
                <a:latin typeface="CIDFont+F4"/>
              </a:rPr>
              <a:t>Mosti s kalibrirano žico</a:t>
            </a:r>
            <a:endParaRPr lang="sl-SI" sz="4000" dirty="0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B5A2F747-300C-A6D4-145A-49E63B15C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2266" y="2564799"/>
            <a:ext cx="3787468" cy="2872989"/>
          </a:xfrm>
        </p:spPr>
      </p:pic>
    </p:spTree>
    <p:extLst>
      <p:ext uri="{BB962C8B-B14F-4D97-AF65-F5344CB8AC3E}">
        <p14:creationId xmlns:p14="http://schemas.microsoft.com/office/powerpoint/2010/main" val="289808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A66878-AB7A-814E-D435-7DCE9FC0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b="0" i="0" u="none" strike="noStrike" baseline="0" dirty="0">
                <a:latin typeface="CIDFont+F2"/>
              </a:rPr>
              <a:t>Odklonski </a:t>
            </a:r>
            <a:r>
              <a:rPr lang="sl-SI" sz="4000" b="0" i="0" u="none" strike="noStrike" baseline="0" dirty="0" err="1">
                <a:latin typeface="CIDFont+F2"/>
              </a:rPr>
              <a:t>Wheatstonov</a:t>
            </a:r>
            <a:r>
              <a:rPr lang="sl-SI" sz="4000" b="0" i="0" u="none" strike="noStrike" baseline="0" dirty="0">
                <a:latin typeface="CIDFont+F2"/>
              </a:rPr>
              <a:t> mostič</a:t>
            </a:r>
            <a:endParaRPr lang="sl-SI" sz="40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D0A206F-F641-B27E-991B-BA4EE4310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94294" cy="4351338"/>
          </a:xfrm>
        </p:spPr>
        <p:txBody>
          <a:bodyPr/>
          <a:lstStyle/>
          <a:p>
            <a:r>
              <a:rPr lang="sl-SI" sz="1800" b="1" i="0" u="none" strike="noStrike" baseline="0" dirty="0">
                <a:latin typeface="CIDFont+F2"/>
              </a:rPr>
              <a:t>četrtinsk</a:t>
            </a:r>
            <a:r>
              <a:rPr lang="sl-SI" sz="1800" b="0" i="0" u="none" strike="noStrike" baseline="0" dirty="0">
                <a:latin typeface="CIDFont+F2"/>
              </a:rPr>
              <a:t>i, </a:t>
            </a:r>
            <a:r>
              <a:rPr lang="sl-SI" sz="1800" b="0" i="0" u="none" strike="noStrike" baseline="0" dirty="0">
                <a:latin typeface="CIDFont+F1"/>
              </a:rPr>
              <a:t>pri katerem se spreminja upornost le ene veje</a:t>
            </a:r>
          </a:p>
          <a:p>
            <a:pPr algn="l"/>
            <a:r>
              <a:rPr lang="sl-SI" sz="1800" b="1" i="0" u="none" strike="noStrike" baseline="0" dirty="0">
                <a:latin typeface="CIDFont+F2"/>
              </a:rPr>
              <a:t>dvočetrtinski</a:t>
            </a:r>
            <a:r>
              <a:rPr lang="sl-SI" sz="1800" b="0" i="0" u="none" strike="noStrike" baseline="0" dirty="0">
                <a:latin typeface="CIDFont+F2"/>
              </a:rPr>
              <a:t>, </a:t>
            </a:r>
            <a:r>
              <a:rPr lang="sl-SI" sz="1800" b="0" i="0" u="none" strike="noStrike" baseline="0" dirty="0">
                <a:latin typeface="CIDFont+F1"/>
              </a:rPr>
              <a:t>pri katerem se spreminjata upornosti dveh nasproti ležečih vej v istem smislu (npr. </a:t>
            </a:r>
            <a:r>
              <a:rPr lang="sl-SI" sz="1800" b="0" i="0" u="none" strike="noStrike" baseline="0" dirty="0">
                <a:latin typeface="CIDFont+F4"/>
              </a:rPr>
              <a:t>R</a:t>
            </a:r>
            <a:r>
              <a:rPr lang="sl-SI" sz="1800" b="0" i="0" u="none" strike="noStrike" baseline="0" dirty="0">
                <a:latin typeface="CIDFont+F1"/>
              </a:rPr>
              <a:t>1 in </a:t>
            </a:r>
            <a:r>
              <a:rPr lang="sl-SI" sz="1800" b="0" i="0" u="none" strike="noStrike" baseline="0" dirty="0">
                <a:latin typeface="CIDFont+F4"/>
              </a:rPr>
              <a:t>R</a:t>
            </a:r>
            <a:r>
              <a:rPr lang="sl-SI" sz="1800" b="0" i="0" u="none" strike="noStrike" baseline="0" dirty="0">
                <a:latin typeface="CIDFont+F1"/>
              </a:rPr>
              <a:t>4)</a:t>
            </a:r>
          </a:p>
          <a:p>
            <a:pPr algn="l"/>
            <a:r>
              <a:rPr lang="it-IT" sz="1800" b="1" i="0" u="none" strike="noStrike" baseline="0" dirty="0" err="1">
                <a:latin typeface="CIDFont+F2"/>
              </a:rPr>
              <a:t>polovi</a:t>
            </a:r>
            <a:r>
              <a:rPr lang="sl-SI" sz="1800" b="1" i="0" u="none" strike="noStrike" baseline="0" dirty="0">
                <a:latin typeface="CIDFont+F2"/>
              </a:rPr>
              <a:t>č</a:t>
            </a:r>
            <a:r>
              <a:rPr lang="it-IT" sz="1800" b="1" i="0" u="none" strike="noStrike" baseline="0" dirty="0">
                <a:latin typeface="CIDFont+F2"/>
              </a:rPr>
              <a:t>ni</a:t>
            </a:r>
            <a:r>
              <a:rPr lang="it-IT" sz="1800" b="0" i="0" u="none" strike="noStrike" baseline="0" dirty="0">
                <a:latin typeface="CIDFont+F2"/>
              </a:rPr>
              <a:t>, </a:t>
            </a:r>
            <a:r>
              <a:rPr lang="it-IT" sz="1800" b="0" i="0" u="none" strike="noStrike" baseline="0" dirty="0" err="1">
                <a:latin typeface="CIDFont+F1"/>
              </a:rPr>
              <a:t>pri</a:t>
            </a:r>
            <a:r>
              <a:rPr lang="it-IT" sz="1800" b="0" i="0" u="none" strike="noStrike" baseline="0" dirty="0">
                <a:latin typeface="CIDFont+F1"/>
              </a:rPr>
              <a:t> </a:t>
            </a:r>
            <a:r>
              <a:rPr lang="it-IT" sz="1800" b="0" i="0" u="none" strike="noStrike" baseline="0" dirty="0" err="1">
                <a:latin typeface="CIDFont+F1"/>
              </a:rPr>
              <a:t>katerem</a:t>
            </a:r>
            <a:r>
              <a:rPr lang="it-IT" sz="1800" b="0" i="0" u="none" strike="noStrike" baseline="0" dirty="0">
                <a:latin typeface="CIDFont+F1"/>
              </a:rPr>
              <a:t> se </a:t>
            </a:r>
            <a:r>
              <a:rPr lang="it-IT" sz="1800" b="0" i="0" u="none" strike="noStrike" baseline="0" dirty="0" err="1">
                <a:latin typeface="CIDFont+F1"/>
              </a:rPr>
              <a:t>spreminjata</a:t>
            </a:r>
            <a:r>
              <a:rPr lang="it-IT" sz="1800" b="0" i="0" u="none" strike="noStrike" baseline="0" dirty="0">
                <a:latin typeface="CIDFont+F1"/>
              </a:rPr>
              <a:t> </a:t>
            </a:r>
            <a:r>
              <a:rPr lang="it-IT" sz="1800" b="0" i="0" u="none" strike="noStrike" baseline="0" dirty="0" err="1">
                <a:latin typeface="CIDFont+F1"/>
              </a:rPr>
              <a:t>upornosti</a:t>
            </a:r>
            <a:r>
              <a:rPr lang="it-IT" sz="1800" b="0" i="0" u="none" strike="noStrike" baseline="0" dirty="0">
                <a:latin typeface="CIDFont+F1"/>
              </a:rPr>
              <a:t> </a:t>
            </a:r>
            <a:r>
              <a:rPr lang="it-IT" sz="1800" b="0" i="0" u="none" strike="noStrike" baseline="0" dirty="0" err="1">
                <a:latin typeface="CIDFont+F1"/>
              </a:rPr>
              <a:t>dveh</a:t>
            </a:r>
            <a:r>
              <a:rPr lang="sl-SI" sz="1800" b="0" i="0" u="none" strike="noStrike" baseline="0" dirty="0">
                <a:latin typeface="CIDFont+F1"/>
              </a:rPr>
              <a:t> sosednjih vej tako, da je njuna vsota konstantna (npr. </a:t>
            </a:r>
            <a:r>
              <a:rPr lang="sl-SI" sz="1800" b="0" i="0" u="none" strike="noStrike" baseline="0" dirty="0">
                <a:latin typeface="CIDFont+F4"/>
              </a:rPr>
              <a:t>R</a:t>
            </a:r>
            <a:r>
              <a:rPr lang="sl-SI" sz="1800" b="0" i="0" u="none" strike="noStrike" baseline="0" dirty="0">
                <a:latin typeface="CIDFont+F1"/>
              </a:rPr>
              <a:t>1 in </a:t>
            </a:r>
            <a:r>
              <a:rPr lang="sl-SI" sz="1800" b="0" i="0" u="none" strike="noStrike" baseline="0" dirty="0">
                <a:latin typeface="CIDFont+F4"/>
              </a:rPr>
              <a:t>R</a:t>
            </a:r>
            <a:r>
              <a:rPr lang="sl-SI" sz="1800" b="0" i="0" u="none" strike="noStrike" baseline="0" dirty="0">
                <a:latin typeface="CIDFont+F1"/>
              </a:rPr>
              <a:t>2)</a:t>
            </a:r>
          </a:p>
          <a:p>
            <a:pPr algn="l"/>
            <a:r>
              <a:rPr lang="sl-SI" sz="1800" b="1" i="0" u="none" strike="noStrike" baseline="0" dirty="0">
                <a:latin typeface="CIDFont+F2"/>
              </a:rPr>
              <a:t>polni</a:t>
            </a:r>
            <a:r>
              <a:rPr lang="sl-SI" sz="1800" b="0" i="0" u="none" strike="noStrike" baseline="0" dirty="0">
                <a:latin typeface="CIDFont+F2"/>
              </a:rPr>
              <a:t>, </a:t>
            </a:r>
            <a:r>
              <a:rPr lang="sl-SI" sz="1800" b="0" i="0" u="none" strike="noStrike" baseline="0" dirty="0">
                <a:latin typeface="CIDFont+F1"/>
              </a:rPr>
              <a:t>pri katerem se dve upornosti (npr. </a:t>
            </a:r>
            <a:r>
              <a:rPr lang="sl-SI" sz="1800" b="0" i="0" u="none" strike="noStrike" baseline="0" dirty="0">
                <a:latin typeface="CIDFont+F4"/>
              </a:rPr>
              <a:t>R</a:t>
            </a:r>
            <a:r>
              <a:rPr lang="sl-SI" sz="1800" b="0" i="0" u="none" strike="noStrike" baseline="0" dirty="0">
                <a:latin typeface="CIDFont+F1"/>
              </a:rPr>
              <a:t>1 in </a:t>
            </a:r>
            <a:r>
              <a:rPr lang="sl-SI" sz="1800" b="0" i="0" u="none" strike="noStrike" baseline="0" dirty="0">
                <a:latin typeface="CIDFont+F4"/>
              </a:rPr>
              <a:t>R</a:t>
            </a:r>
            <a:r>
              <a:rPr lang="sl-SI" sz="1800" b="0" i="0" u="none" strike="noStrike" baseline="0" dirty="0">
                <a:latin typeface="CIDFont+F1"/>
              </a:rPr>
              <a:t>4) povečata </a:t>
            </a:r>
            <a:r>
              <a:rPr lang="pl-PL" sz="1800" b="0" i="0" u="none" strike="noStrike" baseline="0" dirty="0">
                <a:latin typeface="CIDFont+F1"/>
              </a:rPr>
              <a:t>natanko za toliko, za kolikor se ostali dve zmanjšata</a:t>
            </a: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2A51CDA-58D8-0205-BABB-CE967F016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578" y="2058025"/>
            <a:ext cx="3947502" cy="38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53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5D36435C-FA64-5C9F-8038-6A433C416B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3753" y="551186"/>
            <a:ext cx="3939881" cy="929721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65C345CC-5952-BD19-E149-907E30CBE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712" y="1569906"/>
            <a:ext cx="2911092" cy="876376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A20D04A7-24E9-D9BE-7BD8-5B89C027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9534" y="2446282"/>
            <a:ext cx="2834886" cy="1112616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EAF9F5E6-DE7A-DE4E-359D-6D05CDB539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9055" y="3429000"/>
            <a:ext cx="2362405" cy="1196444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8D974304-9882-FF4E-5DA3-695B4B46F8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3753" y="5098079"/>
            <a:ext cx="4419983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32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8BE1CD-3081-1DB8-E694-B78C132EF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1800" b="0" i="0" u="none" strike="noStrike" baseline="0" dirty="0">
                <a:latin typeface="CIDFont+F2"/>
              </a:rPr>
              <a:t>Občutljivost in meja pogreška mostiča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08580FB-00C5-4593-6A71-849B99041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l-SI" sz="1800" b="0" i="0" u="none" strike="noStrike" baseline="0" dirty="0">
                <a:latin typeface="CIDFont+F1"/>
              </a:rPr>
              <a:t>Občutljivost mostiča je njegova zelo pomembna lastnost, saj je od nje odvisno, koliko najmanjšo relativno spremembo merjene upornosti  še zaznamo</a:t>
            </a:r>
          </a:p>
          <a:p>
            <a:pPr algn="l"/>
            <a:endParaRPr lang="sl-SI" dirty="0"/>
          </a:p>
          <a:p>
            <a:pPr algn="l"/>
            <a:endParaRPr lang="sl-SI" dirty="0"/>
          </a:p>
          <a:p>
            <a:pPr algn="l"/>
            <a:endParaRPr lang="sl-SI" dirty="0"/>
          </a:p>
          <a:p>
            <a:pPr algn="l"/>
            <a:endParaRPr lang="sl-SI" dirty="0"/>
          </a:p>
          <a:p>
            <a:pPr algn="l"/>
            <a:r>
              <a:rPr lang="sl-SI" sz="1800" b="0" i="0" u="none" strike="noStrike" baseline="0" dirty="0">
                <a:latin typeface="CIDFont+F1"/>
              </a:rPr>
              <a:t>Z </a:t>
            </a:r>
            <a:r>
              <a:rPr lang="sl-SI" sz="1800" b="0" i="0" u="none" strike="noStrike" baseline="0" dirty="0" err="1">
                <a:latin typeface="CIDFont+F1"/>
              </a:rPr>
              <a:t>Wheatstonovim</a:t>
            </a:r>
            <a:r>
              <a:rPr lang="sl-SI" sz="1800" b="0" i="0" u="none" strike="noStrike" baseline="0" dirty="0">
                <a:latin typeface="CIDFont+F1"/>
              </a:rPr>
              <a:t> mostičem merimo v območju od 0,1 do 10 M , v praksi pa velikokrat postavimo spodnjo mejo na vrednost 1 .</a:t>
            </a:r>
          </a:p>
          <a:p>
            <a:pPr algn="l"/>
            <a:r>
              <a:rPr lang="sl-SI" sz="1800" b="0" i="0" u="none" strike="noStrike" baseline="0" dirty="0">
                <a:latin typeface="CIDFont+F1"/>
              </a:rPr>
              <a:t>Spodnja meja je omejena z vplivi upornosti povezav med elementi mostiča, zgornja meja pa z občutljivostjo </a:t>
            </a:r>
            <a:r>
              <a:rPr lang="sl-SI" sz="1800" b="0" i="0" u="none" strike="noStrike" baseline="0" dirty="0" err="1">
                <a:latin typeface="CIDFont+F1"/>
              </a:rPr>
              <a:t>ničuelnih</a:t>
            </a:r>
            <a:r>
              <a:rPr lang="sl-SI" sz="1800" b="0" i="0" u="none" strike="noStrike" baseline="0" dirty="0">
                <a:latin typeface="CIDFont+F1"/>
              </a:rPr>
              <a:t> indikatorjev</a:t>
            </a: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C5835BB-4CBE-C154-E767-7697EF09A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170" y="2337961"/>
            <a:ext cx="5312422" cy="157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5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B58060-1F86-59AC-C1BC-A00290C6A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b="0" i="0" u="none" strike="noStrike" baseline="0" dirty="0">
                <a:latin typeface="CIDFont+F2"/>
              </a:rPr>
              <a:t>Thomsonov mostič</a:t>
            </a:r>
            <a:endParaRPr lang="sl-SI" sz="40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5A8A394-68EA-A010-04EA-71579B13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l-SI" sz="1800" b="0" i="0" u="none" strike="noStrike" baseline="0" dirty="0">
                <a:latin typeface="CIDFont+F1"/>
              </a:rPr>
              <a:t>Thomsonov (Kelvinov) </a:t>
            </a:r>
            <a:r>
              <a:rPr lang="sl-SI" sz="1800" b="0" i="0" u="none" strike="noStrike" baseline="0" dirty="0" err="1">
                <a:latin typeface="CIDFont+F1"/>
              </a:rPr>
              <a:t>mosti</a:t>
            </a:r>
            <a:r>
              <a:rPr lang="sl-SI" sz="1800" b="0" i="0" u="none" strike="noStrike" baseline="0" dirty="0">
                <a:latin typeface="CIDFont+F1"/>
              </a:rPr>
              <a:t> uporabljamo za merjenje upornosti od 0,1        do 1 .</a:t>
            </a: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4629748-9CB7-2F6D-6E01-02C315880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3639" y="1825625"/>
            <a:ext cx="337157" cy="27472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0CF82F3-D85A-18B0-4DD4-679379CA9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8715" y="2453975"/>
            <a:ext cx="6094900" cy="318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1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490420-E460-F5F8-0720-110D44E5D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E13F9CAA-700D-9849-FBDC-70BB3C01F9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13555"/>
            <a:ext cx="5355210" cy="2388334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5A357E2-9239-6B6D-2847-B807DED36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6484" y="2417979"/>
            <a:ext cx="4457236" cy="1616693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432B20B3-01B0-E6C3-7900-B812CD7C5A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8837" y="4662746"/>
            <a:ext cx="2700017" cy="133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926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430</Words>
  <Application>Microsoft Office PowerPoint</Application>
  <PresentationFormat>Širokozaslonsko</PresentationFormat>
  <Paragraphs>48</Paragraphs>
  <Slides>18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CIDFont+F1</vt:lpstr>
      <vt:lpstr>CIDFont+F2</vt:lpstr>
      <vt:lpstr>CIDFont+F4</vt:lpstr>
      <vt:lpstr>Officeova tema</vt:lpstr>
      <vt:lpstr>Merilni mostiči</vt:lpstr>
      <vt:lpstr>Wheatstonov mostič</vt:lpstr>
      <vt:lpstr>PowerPointova predstavitev</vt:lpstr>
      <vt:lpstr>Mosti s kalibrirano žico</vt:lpstr>
      <vt:lpstr>Odklonski Wheatstonov mostič</vt:lpstr>
      <vt:lpstr>PowerPointova predstavitev</vt:lpstr>
      <vt:lpstr>Občutljivost in meja pogreška mostiča</vt:lpstr>
      <vt:lpstr>Thomsonov mostič</vt:lpstr>
      <vt:lpstr>PowerPointova predstavitev</vt:lpstr>
      <vt:lpstr>Izmenični merilni mostiči</vt:lpstr>
      <vt:lpstr>Izmenični merilni mostiči</vt:lpstr>
      <vt:lpstr>Wienov mostič</vt:lpstr>
      <vt:lpstr>Wienov mostič</vt:lpstr>
      <vt:lpstr>Sheringov mostič</vt:lpstr>
      <vt:lpstr>Sheringov mostič</vt:lpstr>
      <vt:lpstr>Maxwellov mostič</vt:lpstr>
      <vt:lpstr>Maxwell-Wienov mostič</vt:lpstr>
      <vt:lpstr>Resonančni mostič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Merilni mostiči</dc:title>
  <dc:creator>Janez Omahen</dc:creator>
  <cp:lastModifiedBy>Janez Omahen</cp:lastModifiedBy>
  <cp:revision>17</cp:revision>
  <dcterms:created xsi:type="dcterms:W3CDTF">2022-11-22T08:38:48Z</dcterms:created>
  <dcterms:modified xsi:type="dcterms:W3CDTF">2022-11-29T10:40:46Z</dcterms:modified>
</cp:coreProperties>
</file>